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 b="def" i="def"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1" name="Shape 4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Markdown is a plain text language with formatting syntax designed so that it can be converted to HTML and many other formats.</a:t>
            </a:r>
          </a:p>
          <a:p>
            <a:pPr/>
          </a:p>
          <a:p>
            <a:pPr/>
            <a:r>
              <a:t>They are written using an extension of markdown syntax that enables R code to be embedded in them in a way which can later be executed.  </a:t>
            </a:r>
          </a:p>
          <a:p>
            <a:pPr/>
          </a:p>
          <a:p>
            <a:pPr/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8" name="Shape 5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3" name="Shape 8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5" name="Shape 11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3" name="Shape 15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0" name="Shape 16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/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/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/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/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3" name="Image"/>
          <p:cNvSpPr/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/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/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0" name="Image"/>
          <p:cNvSpPr/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9" name="Image"/>
          <p:cNvSpPr/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eek.org/" TargetMode="External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hyperlink" Target="http://www.cookbook-r.com/" TargetMode="External"/><Relationship Id="rId5" Type="http://schemas.openxmlformats.org/officeDocument/2006/relationships/hyperlink" Target="https://www.statmethods.net/r-tutorial/index.html" TargetMode="External"/><Relationship Id="rId6" Type="http://schemas.openxmlformats.org/officeDocument/2006/relationships/hyperlink" Target="https://github.com/trending/r" TargetMode="External"/><Relationship Id="rId7" Type="http://schemas.openxmlformats.org/officeDocument/2006/relationships/hyperlink" Target="https://blog.revolutionanalytics.com/" TargetMode="External"/><Relationship Id="rId8" Type="http://schemas.openxmlformats.org/officeDocument/2006/relationships/hyperlink" Target="https://stackoverflow.com/questions/tagged/r" TargetMode="External"/><Relationship Id="rId9" Type="http://schemas.openxmlformats.org/officeDocument/2006/relationships/hyperlink" Target="https://www.r-graph-gallery.com/" TargetMode="External"/><Relationship Id="rId10" Type="http://schemas.openxmlformats.org/officeDocument/2006/relationships/hyperlink" Target="http://r-statistics.co/Top50-Ggplot2-Visualizations-MasterList-R-Code.html" TargetMode="External"/><Relationship Id="rId11" Type="http://schemas.openxmlformats.org/officeDocument/2006/relationships/hyperlink" Target="https://www.r-bloggers.com/best-books-to-learn-r-programming/" TargetMode="External"/><Relationship Id="rId12" Type="http://schemas.openxmlformats.org/officeDocument/2006/relationships/hyperlink" Target="https://www.datacamp.com/" TargetMode="External"/><Relationship Id="rId13" Type="http://schemas.openxmlformats.org/officeDocument/2006/relationships/hyperlink" Target="https://www.codecademy.com/" TargetMode="External"/><Relationship Id="rId14" Type="http://schemas.openxmlformats.org/officeDocument/2006/relationships/hyperlink" Target="https://www.coursera.org/" TargetMode="External"/><Relationship Id="rId15" Type="http://schemas.openxmlformats.org/officeDocument/2006/relationships/hyperlink" Target="https://www.r-project.org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hyperlink" Target="https://heads.ku.dk/" TargetMode="External"/><Relationship Id="rId5" Type="http://schemas.openxmlformats.org/officeDocument/2006/relationships/hyperlink" Target="https://datalab.science.ku.dk/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0" Type="http://schemas.openxmlformats.org/officeDocument/2006/relationships/image" Target="../media/image7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9.png"/><Relationship Id="rId8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rianward1428.medium.com/introduction-to-tidyverse-7b3dbf2337d5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hyperlink" Target="https://cran.r-project.org/" TargetMode="External"/><Relationship Id="rId4" Type="http://schemas.openxmlformats.org/officeDocument/2006/relationships/hyperlink" Target="http://www.rstudio.com/download" TargetMode="External"/><Relationship Id="rId5" Type="http://schemas.openxmlformats.org/officeDocument/2006/relationships/hyperlink" Target="https://github.com/Center-for-Health-Data-Science/FromExceltoR" TargetMode="External"/><Relationship Id="rId6" Type="http://schemas.openxmlformats.org/officeDocument/2006/relationships/image" Target="../media/image8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thda.com/english/" TargetMode="Externa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hyperlink" Target="http://www.sthda.com/english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0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hyperlink" Target="https://publichealth.ku.dk/about-the-department/biostat/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ran.r-project.org/web/packages/lme4/vignettes/lmer.pdf" TargetMode="External"/><Relationship Id="rId3" Type="http://schemas.openxmlformats.org/officeDocument/2006/relationships/hyperlink" Target="https://cran.microsoft.com/snapshot/2017-08-01/web/packages/sjPlot/vignettes/sjplmer.html" TargetMode="External"/><Relationship Id="rId4" Type="http://schemas.openxmlformats.org/officeDocument/2006/relationships/hyperlink" Target="https://cran.r-project.org/web/packages/glmmTMB/index.html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16.jpeg"/><Relationship Id="rId8" Type="http://schemas.openxmlformats.org/officeDocument/2006/relationships/hyperlink" Target="https://cran.r-project.org/web/packages/glmnet/glmnet.pdf" TargetMode="External"/><Relationship Id="rId9" Type="http://schemas.openxmlformats.org/officeDocument/2006/relationships/hyperlink" Target="https://cran.r-project.org/web/packages/elasticnet/elasticnet.pdf" TargetMode="External"/><Relationship Id="rId10" Type="http://schemas.openxmlformats.org/officeDocument/2006/relationships/hyperlink" Target="https://www.datacamp.com/community/tutorials/tutorial-ridge-lasso-elastic-net" TargetMode="External"/><Relationship Id="rId11" Type="http://schemas.openxmlformats.org/officeDocument/2006/relationships/hyperlink" Target="https://rviews.rstudio.com/2017/09/25/survival-analysis-with-r/" TargetMode="External"/><Relationship Id="rId12" Type="http://schemas.openxmlformats.org/officeDocument/2006/relationships/hyperlink" Target="https://cran.r-project.org/web/packages/survminer/survminer.pdf" TargetMode="External"/><Relationship Id="rId13" Type="http://schemas.openxmlformats.org/officeDocument/2006/relationships/hyperlink" Target="https://rpkgs.datanovia.com/survminer/" TargetMode="External"/><Relationship Id="rId14" Type="http://schemas.openxmlformats.org/officeDocument/2006/relationships/image" Target="../media/image1.gif"/><Relationship Id="rId15" Type="http://schemas.openxmlformats.org/officeDocument/2006/relationships/hyperlink" Target="https://cran.r-project.org/web/packages/Epi/index.html" TargetMode="External"/><Relationship Id="rId16" Type="http://schemas.openxmlformats.org/officeDocument/2006/relationships/hyperlink" Target="https://rviews.rstudio.com/2020/03/05/covid-19-epidemiology-with-r/" TargetMode="External"/><Relationship Id="rId17" Type="http://schemas.openxmlformats.org/officeDocument/2006/relationships/hyperlink" Target="https://cran.r-project.org/web/packages/incidence/vignettes/customize_plot.html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andr.com/blog/clustering-analysis-k-means-and-hierarchical-clustering-by-hand-and-in-r/" TargetMode="External"/><Relationship Id="rId3" Type="http://schemas.openxmlformats.org/officeDocument/2006/relationships/hyperlink" Target="https://amices.org/mice/" TargetMode="External"/><Relationship Id="rId4" Type="http://schemas.openxmlformats.org/officeDocument/2006/relationships/hyperlink" Target="https://plotly-r.com/d-charts.html" TargetMode="External"/><Relationship Id="rId5" Type="http://schemas.openxmlformats.org/officeDocument/2006/relationships/hyperlink" Target="https://keras.rstudio.com/" TargetMode="External"/><Relationship Id="rId6" Type="http://schemas.openxmlformats.org/officeDocument/2006/relationships/hyperlink" Target="https://tensorflow.rstudio.com/" TargetMode="External"/><Relationship Id="rId7" Type="http://schemas.openxmlformats.org/officeDocument/2006/relationships/image" Target="../media/image51.png"/><Relationship Id="rId8" Type="http://schemas.openxmlformats.org/officeDocument/2006/relationships/hyperlink" Target="https://lgatto.github.io/IntroMachineLearningWithR/an-introduction-to-machine-learning-with-r.html" TargetMode="External"/><Relationship Id="rId9" Type="http://schemas.openxmlformats.org/officeDocument/2006/relationships/image" Target="../media/image1.tif"/><Relationship Id="rId10" Type="http://schemas.openxmlformats.org/officeDocument/2006/relationships/image" Target="../media/image2.tif"/><Relationship Id="rId11" Type="http://schemas.openxmlformats.org/officeDocument/2006/relationships/image" Target="../media/image3.tif"/><Relationship Id="rId12" Type="http://schemas.openxmlformats.org/officeDocument/2006/relationships/image" Target="../media/image4.tif"/><Relationship Id="rId13" Type="http://schemas.openxmlformats.org/officeDocument/2006/relationships/image" Target="../media/image5.tif"/><Relationship Id="rId14" Type="http://schemas.openxmlformats.org/officeDocument/2006/relationships/image" Target="../media/image6.tif"/><Relationship Id="rId15" Type="http://schemas.openxmlformats.org/officeDocument/2006/relationships/image" Target="../media/image7.tif"/><Relationship Id="rId16" Type="http://schemas.openxmlformats.org/officeDocument/2006/relationships/image" Target="../media/image8.tif"/><Relationship Id="rId17" Type="http://schemas.openxmlformats.org/officeDocument/2006/relationships/image" Target="../media/image52.png"/><Relationship Id="rId18" Type="http://schemas.openxmlformats.org/officeDocument/2006/relationships/image" Target="../media/image5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ni-regensburg.de/medizin/epidemiologie-praeventivmedizin/genetische-epidemiologie/software/" TargetMode="External"/><Relationship Id="rId3" Type="http://schemas.openxmlformats.org/officeDocument/2006/relationships/hyperlink" Target="http://www.bioconductor.org/packages/release/BiocViews.html#___RNASeq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17.jpeg"/><Relationship Id="rId13" Type="http://schemas.openxmlformats.org/officeDocument/2006/relationships/hyperlink" Target="http://www.bioconductor.org/packages/release/BiocViews.html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18.jpeg"/><Relationship Id="rId5" Type="http://schemas.openxmlformats.org/officeDocument/2006/relationships/image" Target="../media/image62.png"/><Relationship Id="rId6" Type="http://schemas.openxmlformats.org/officeDocument/2006/relationships/image" Target="../media/image19.jpeg"/><Relationship Id="rId7" Type="http://schemas.openxmlformats.org/officeDocument/2006/relationships/image" Target="../media/image63.png"/><Relationship Id="rId8" Type="http://schemas.openxmlformats.org/officeDocument/2006/relationships/hyperlink" Target="https://github.com/briandconnelly/pushoverr" TargetMode="External"/><Relationship Id="rId9" Type="http://schemas.openxmlformats.org/officeDocument/2006/relationships/image" Target="../media/image64.png"/><Relationship Id="rId10" Type="http://schemas.openxmlformats.org/officeDocument/2006/relationships/hyperlink" Target="https://mc-stan.org/users/interfaces/rstan" TargetMode="External"/><Relationship Id="rId11" Type="http://schemas.openxmlformats.org/officeDocument/2006/relationships/hyperlink" Target="https://keras.rstudio.com/" TargetMode="External"/><Relationship Id="rId12" Type="http://schemas.openxmlformats.org/officeDocument/2006/relationships/hyperlink" Target="https://tensorflow.rstudio.com/" TargetMode="External"/><Relationship Id="rId13" Type="http://schemas.openxmlformats.org/officeDocument/2006/relationships/hyperlink" Target="https://plotly-r.com/d-charts.html" TargetMode="External"/><Relationship Id="rId14" Type="http://schemas.openxmlformats.org/officeDocument/2006/relationships/image" Target="../media/image65.png"/><Relationship Id="rId15" Type="http://schemas.openxmlformats.org/officeDocument/2006/relationships/image" Target="../media/image2.gif"/><Relationship Id="rId16" Type="http://schemas.openxmlformats.org/officeDocument/2006/relationships/hyperlink" Target="https://gganimate.com/articles/gganimate.html" TargetMode="External"/><Relationship Id="rId17" Type="http://schemas.openxmlformats.org/officeDocument/2006/relationships/hyperlink" Target="https://shiny.rstudio.com/" TargetMode="External"/><Relationship Id="rId18" Type="http://schemas.openxmlformats.org/officeDocument/2006/relationships/image" Target="../media/image5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20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06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7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8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sz="3000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6000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>
            <a:extLst/>
          </a:blip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7" name="rmarkdown.png" descr="rmarkdown.png"/>
          <p:cNvPicPr>
            <a:picLocks noChangeAspect="1"/>
          </p:cNvPicPr>
          <p:nvPr/>
        </p:nvPicPr>
        <p:blipFill>
          <a:blip r:embed="rId5">
            <a:extLst/>
          </a:blip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flipH="1" rot="16200000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1" name="Oval 14"/>
            <p:cNvSpPr/>
            <p:nvPr/>
          </p:nvSpPr>
          <p:spPr>
            <a:xfrm flipH="1" rot="16200000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flipH="1" rot="16200000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4" name="Oval 15"/>
            <p:cNvSpPr/>
            <p:nvPr/>
          </p:nvSpPr>
          <p:spPr>
            <a:xfrm flipH="1" rot="16200000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56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7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8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59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462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1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4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6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7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69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0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2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3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75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76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77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78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79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0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12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3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4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5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6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7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8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9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0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1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2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3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93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.Rmd</a:t>
            </a:r>
          </a:p>
        </p:txBody>
      </p:sp>
      <p:sp>
        <p:nvSpPr>
          <p:cNvPr id="497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498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499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Arguments</a:t>
            </a:r>
          </a:p>
        </p:txBody>
      </p:sp>
      <p:sp>
        <p:nvSpPr>
          <p:cNvPr id="500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24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2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25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4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26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6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507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Editor</a:t>
            </a:r>
          </a:p>
        </p:txBody>
      </p:sp>
      <p:sp>
        <p:nvSpPr>
          <p:cNvPr id="508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09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0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1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3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3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548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5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4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49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  <a:endParaRPr b="1"/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5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</a:p>
          </p:txBody>
        </p:sp>
        <p:sp>
          <p:nvSpPr>
            <p:cNvPr id="55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fill="norm" stroke="1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2E5378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56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6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567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4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65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66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 sz="5000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569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80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7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7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grpSp>
            <p:nvGrpSpPr>
              <p:cNvPr id="576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2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b="1" sz="30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b="1"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 invalidUrl="" action="" tgtFrame="" tooltip="" history="1" highlightClick="0" endSnd="0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7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pic>
          <p:nvPicPr>
            <p:cNvPr id="57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0" grpId="5"/>
      <p:bldP build="whole" bldLvl="1" animBg="1" rev="0" advAuto="0" spid="552" grpId="3"/>
      <p:bldP build="whole" bldLvl="1" animBg="1" rev="0" advAuto="0" spid="561" grpId="4"/>
      <p:bldP build="whole" bldLvl="1" animBg="1" rev="0" advAuto="0" spid="556" grpId="1"/>
      <p:bldP build="whole" bldLvl="1" animBg="1" rev="0" advAuto="0" spid="548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STUDIO BASICS</a:t>
              </a:r>
            </a:p>
          </p:txBody>
        </p:sp>
        <p:sp>
          <p:nvSpPr>
            <p:cNvPr id="58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8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59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i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9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08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7" grpId="3"/>
      <p:bldP build="whole" bldLvl="1" animBg="1" rev="0" advAuto="0" spid="598" grpId="1"/>
      <p:bldP build="whole" bldLvl="1" animBg="1" rev="0" advAuto="0" spid="601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</a:t>
              </a:r>
              <a:r>
                <a:t>RESOURCES FOR </a:t>
              </a:r>
              <a:r>
                <a:rPr b="1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18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9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 invalidUrl="" action="" tgtFrame="" tooltip="" history="1" highlightClick="0" endSnd="0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 invalidUrl="" action="" tgtFrame="" tooltip="" history="1" highlightClick="0" endSnd="0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 invalidUrl="" action="" tgtFrame="" tooltip="" history="1" highlightClick="0" endSnd="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 invalidUrl="" action="" tgtFrame="" tooltip="" history="1" highlightClick="0" endSnd="0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 invalidUrl="" action="" tgtFrame="" tooltip="" history="1" highlightClick="0" endSnd="0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 invalidUrl="" action="" tgtFrame="" tooltip="" history="1" highlightClick="0" endSnd="0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 invalidUrl="" action="" tgtFrame="" tooltip="" history="1" highlightClick="0" endSnd="0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4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5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6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fill="norm" stroke="1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1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2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3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644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fill="norm" stroke="1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5" invalidUrl="" action="" tgtFrame="" tooltip="" history="1" highlightClick="0" endSnd="0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2998449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flipH="1" rot="5400000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9" name="Скругленный прямоугольник 7"/>
          <p:cNvSpPr/>
          <p:nvPr/>
        </p:nvSpPr>
        <p:spPr>
          <a:xfrm flipH="1" rot="5400000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0" name="Скругленный прямоугольник 85"/>
          <p:cNvSpPr/>
          <p:nvPr/>
        </p:nvSpPr>
        <p:spPr>
          <a:xfrm flipH="1" rot="5400000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1" name="Скругленный прямоугольник 86"/>
          <p:cNvSpPr/>
          <p:nvPr/>
        </p:nvSpPr>
        <p:spPr>
          <a:xfrm flipH="1" rot="5400000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2" name="Скругленный прямоугольник 88"/>
          <p:cNvSpPr/>
          <p:nvPr/>
        </p:nvSpPr>
        <p:spPr>
          <a:xfrm flipH="1" rot="5400000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3" name="Прямоугольник 80"/>
          <p:cNvSpPr/>
          <p:nvPr/>
        </p:nvSpPr>
        <p:spPr>
          <a:xfrm flipH="1" rot="5400000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4" name="Овал 4"/>
          <p:cNvSpPr/>
          <p:nvPr/>
        </p:nvSpPr>
        <p:spPr>
          <a:xfrm flipH="1" rot="5400000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5" name="Овал 81"/>
          <p:cNvSpPr/>
          <p:nvPr/>
        </p:nvSpPr>
        <p:spPr>
          <a:xfrm flipH="1" rot="5400000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6" name="Овал 82"/>
          <p:cNvSpPr/>
          <p:nvPr/>
        </p:nvSpPr>
        <p:spPr>
          <a:xfrm flipH="1" rot="5400000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7" name="Овал 83"/>
          <p:cNvSpPr/>
          <p:nvPr/>
        </p:nvSpPr>
        <p:spPr>
          <a:xfrm flipH="1" rot="5400000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grpSp>
        <p:nvGrpSpPr>
          <p:cNvPr id="664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flipH="1" rot="5400000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23" name="Овал 4"/>
          <p:cNvSpPr/>
          <p:nvPr/>
        </p:nvSpPr>
        <p:spPr>
          <a:xfrm flipH="1" rot="5400000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4" name="Овал 81"/>
          <p:cNvSpPr/>
          <p:nvPr/>
        </p:nvSpPr>
        <p:spPr>
          <a:xfrm flipH="1" rot="5400000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5" name="Овал 82"/>
          <p:cNvSpPr/>
          <p:nvPr/>
        </p:nvSpPr>
        <p:spPr>
          <a:xfrm flipH="1" rot="5400000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6" name="Овал 83"/>
          <p:cNvSpPr/>
          <p:nvPr/>
        </p:nvSpPr>
        <p:spPr>
          <a:xfrm flipH="1" rot="5400000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7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flipH="1" rot="5400000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3" name="Скругленный прямоугольник 88"/>
          <p:cNvSpPr/>
          <p:nvPr/>
        </p:nvSpPr>
        <p:spPr>
          <a:xfrm flipH="1" rot="5400000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4" name="Скругленный прямоугольник 88"/>
          <p:cNvSpPr/>
          <p:nvPr/>
        </p:nvSpPr>
        <p:spPr>
          <a:xfrm flipH="1" rot="5400000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5" name="Скругленный прямоугольник 88"/>
          <p:cNvSpPr/>
          <p:nvPr/>
        </p:nvSpPr>
        <p:spPr>
          <a:xfrm flipH="1" rot="5400000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6" name="Овал 83"/>
          <p:cNvSpPr/>
          <p:nvPr/>
        </p:nvSpPr>
        <p:spPr>
          <a:xfrm flipH="1" rot="5400000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7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flipH="1" rot="5400000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793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flipH="1" rot="5400000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6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00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337"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0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1" grpId="2"/>
      <p:bldP build="whole" bldLvl="1" animBg="1" rev="0" advAuto="0" spid="82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0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1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3">
            <a:extLst/>
          </a:blip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1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6" name="base-r.pdf" descr="base-r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7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8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9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45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48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9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2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>
            <a:extLst/>
          </a:blip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1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https://www.rstudio.com/wp-content/uploads/2016/10/r-cheat-sheet-3.pdf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1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2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13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19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5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18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6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7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</p:grpSp>
      <p:grpSp>
        <p:nvGrpSpPr>
          <p:cNvPr id="924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0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23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1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2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</p:grpSp>
      <p:grpSp>
        <p:nvGrpSpPr>
          <p:cNvPr id="927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5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26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28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9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37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0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fill="norm" stroke="1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1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fill="norm" stroke="1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2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3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fill="norm" stroke="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4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fill="norm" stroke="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5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6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938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39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0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1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4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42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pic>
        <p:nvPicPr>
          <p:cNvPr id="943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 startAt="1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3" grpId="1"/>
      <p:bldP build="whole" bldLvl="1" animBg="1" rev="0" advAuto="0" spid="944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  <a:extLst/>
          </a:blip>
          <a:srcRect l="0" t="105" r="2318" b="954"/>
          <a:stretch>
            <a:fillRect/>
          </a:stretch>
        </p:blipFill>
        <p:spPr>
          <a:xfrm rot="16200000">
            <a:off x="15126968" y="4523963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2177" y="-38586"/>
            <a:ext cx="21156717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Rectangle"/>
          <p:cNvSpPr/>
          <p:nvPr/>
        </p:nvSpPr>
        <p:spPr>
          <a:xfrm>
            <a:off x="44346" y="5365089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222428" y="581341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  <a:endParaRPr b="1"/>
          </a:p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80" y="4245362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rId4" invalidUrl="" action="" tgtFrame="" tooltip="" history="1" highlightClick="0" endSnd="0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80016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1" name="Diana Andrejeva 1"/>
          <p:cNvSpPr txBox="1"/>
          <p:nvPr/>
        </p:nvSpPr>
        <p:spPr>
          <a:xfrm>
            <a:off x="17532753" y="4245362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732647" y="11961312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334288" y="9753982"/>
            <a:ext cx="1119009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5" invalidUrl="" action="" tgtFrame="" tooltip="" history="1" highlightClick="0" endSnd="0"/>
              </a:rPr>
              <a:t>https://datalab.science.ku.dk/</a:t>
            </a:r>
            <a: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" name="Henrike Zschach 1"/>
          <p:cNvSpPr txBox="1"/>
          <p:nvPr/>
        </p:nvSpPr>
        <p:spPr>
          <a:xfrm>
            <a:off x="17448034" y="80016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6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8" t="238" r="475" b="232"/>
          <a:stretch>
            <a:fillRect/>
          </a:stretch>
        </p:blipFill>
        <p:spPr>
          <a:xfrm>
            <a:off x="17770270" y="9338762"/>
            <a:ext cx="2393330" cy="2393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fill="norm" stroke="1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>
            <a:extLst/>
          </a:blip>
          <a:srcRect l="30984" t="1106" r="15069" b="0"/>
          <a:stretch>
            <a:fillRect/>
          </a:stretch>
        </p:blipFill>
        <p:spPr>
          <a:xfrm>
            <a:off x="13679558" y="5264251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Andrejeva_1100x600_Site_crop.png" descr="Andrejeva_1100x600_Site_crop.png"/>
          <p:cNvPicPr>
            <a:picLocks noChangeAspect="1"/>
          </p:cNvPicPr>
          <p:nvPr/>
        </p:nvPicPr>
        <p:blipFill>
          <a:blip r:embed="rId8">
            <a:extLst/>
          </a:blip>
          <a:srcRect l="35028" t="2185" r="12134" b="948"/>
          <a:stretch>
            <a:fillRect/>
          </a:stretch>
        </p:blipFill>
        <p:spPr>
          <a:xfrm>
            <a:off x="17589397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1" name="Zschach_1100x600_Site_crop.png" descr="Zschach_1100x600_Site_crop.png"/>
          <p:cNvPicPr>
            <a:picLocks noChangeAspect="1"/>
          </p:cNvPicPr>
          <p:nvPr/>
        </p:nvPicPr>
        <p:blipFill>
          <a:blip r:embed="rId9">
            <a:extLst/>
          </a:blip>
          <a:srcRect l="23580" t="3965" r="33724" b="17764"/>
          <a:stretch>
            <a:fillRect/>
          </a:stretch>
        </p:blipFill>
        <p:spPr>
          <a:xfrm>
            <a:off x="17589398" y="5246605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10">
            <a:extLst/>
          </a:blip>
          <a:srcRect l="33891" t="510" r="13687" b="3389"/>
          <a:stretch>
            <a:fillRect/>
          </a:stretch>
        </p:blipFill>
        <p:spPr>
          <a:xfrm>
            <a:off x="13679558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11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i="1" sz="2100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660095" y="978897"/>
            <a:ext cx="7912474" cy="11758206"/>
            <a:chOff x="-76834" y="0"/>
            <a:chExt cx="7912473" cy="11758204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6647" t="52361" r="66846" b="0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6663" t="52165" r="16729" b="0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3396" t="52133" r="0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3396" t="4125" r="0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71973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63500" dir="540000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b="1" sz="2900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000">
                  <a:solidFill>
                    <a:srgbClr val="93B08E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fill="norm" stroke="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flipH="1" rot="10800000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fill="norm" stroke="1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fill="norm" stroke="1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8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9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1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2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15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19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</a:p>
            <a:p>
              <a:pPr algn="ctr">
                <a:defRPr i="1" sz="29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i="1"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6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b="1" sz="2400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400"/>
              <a:t>mutate(new_name = f(column))</a:t>
            </a:r>
            <a:endParaRPr b="0" sz="2400"/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b="1"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b="0" sz="240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b="0"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sz="2300"/>
              <a:t>Any arithmetic or logical operations, </a:t>
            </a:r>
            <a:r>
              <a:rPr b="0" sz="2400"/>
              <a:t>between(), near()</a:t>
            </a:r>
            <a:endParaRPr b="0" sz="240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96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3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 IN R</a:t>
              </a:r>
            </a:p>
          </p:txBody>
        </p:sp>
        <p:sp>
          <p:nvSpPr>
            <p:cNvPr id="1194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https://github.com/aaronpeikert/reproducible-research</a:t>
              </a:r>
            </a:p>
          </p:txBody>
        </p:sp>
        <p:sp>
          <p:nvSpPr>
            <p:cNvPr id="119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7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REPRODUCIBLE ANALYSIS</a:t>
              </a:r>
            </a:p>
          </p:txBody>
        </p:sp>
        <p:sp>
          <p:nvSpPr>
            <p:cNvPr id="1198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Required for publication in journals</a:t>
              </a:r>
            </a:p>
          </p:txBody>
        </p:sp>
        <p:grpSp>
          <p:nvGrpSpPr>
            <p:cNvPr id="1206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199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0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1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2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3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4" name="Freeform 40"/>
              <p:cNvSpPr/>
              <p:nvPr/>
            </p:nvSpPr>
            <p:spPr>
              <a:xfrm flipH="1" rot="10800000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05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207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Perform an analysis multiple times </a:t>
              </a:r>
            </a:p>
          </p:txBody>
        </p:sp>
        <p:sp>
          <p:nvSpPr>
            <p:cNvPr id="1208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code with collaborators  </a:t>
              </a:r>
            </a:p>
          </p:txBody>
        </p:sp>
        <p:sp>
          <p:nvSpPr>
            <p:cNvPr id="1209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Salvage older code in case of mistakes</a:t>
              </a:r>
            </a:p>
          </p:txBody>
        </p:sp>
        <p:sp>
          <p:nvSpPr>
            <p:cNvPr id="1210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1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2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3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15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240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6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7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8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9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0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1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GITHUB</a:t>
              </a:r>
            </a:p>
          </p:txBody>
        </p:sp>
        <p:sp>
          <p:nvSpPr>
            <p:cNvPr id="1222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5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DOCKER</a:t>
              </a:r>
            </a:p>
          </p:txBody>
        </p:sp>
        <p:sp>
          <p:nvSpPr>
            <p:cNvPr id="1223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COMMENTED SCRIPT</a:t>
              </a:r>
            </a:p>
          </p:txBody>
        </p:sp>
        <p:sp>
          <p:nvSpPr>
            <p:cNvPr id="1224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225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  <p:sp>
          <p:nvSpPr>
            <p:cNvPr id="1226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Recall your own code</a:t>
              </a:r>
            </a:p>
          </p:txBody>
        </p:sp>
        <p:sp>
          <p:nvSpPr>
            <p:cNvPr id="1227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28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31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Flexible report making</a:t>
              </a:r>
            </a:p>
          </p:txBody>
        </p:sp>
        <p:sp>
          <p:nvSpPr>
            <p:cNvPr id="1232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&amp; version control</a:t>
              </a:r>
            </a:p>
          </p:txBody>
        </p:sp>
        <p:sp>
          <p:nvSpPr>
            <p:cNvPr id="1233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environment control</a:t>
              </a:r>
            </a:p>
          </p:txBody>
        </p:sp>
        <p:sp>
          <p:nvSpPr>
            <p:cNvPr id="1234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243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236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7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8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9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41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42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4" grpId="2"/>
      <p:bldP build="whole" bldLvl="1" animBg="1" rev="0" advAuto="0" spid="124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49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6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SCRIPT &amp; RMARKDOWN</a:t>
              </a:r>
            </a:p>
          </p:txBody>
        </p:sp>
        <p:sp>
          <p:nvSpPr>
            <p:cNvPr id="1247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248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260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1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2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53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4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5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6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7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8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59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1261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75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4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2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63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265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.Rmd SCRIPT</a:t>
              </a:r>
            </a:p>
          </p:txBody>
        </p:sp>
        <p:sp>
          <p:nvSpPr>
            <p:cNvPr id="1266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7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9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0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271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  <p:sp>
          <p:nvSpPr>
            <p:cNvPr id="1272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3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74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289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78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6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77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279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 SCRIPT</a:t>
              </a:r>
            </a:p>
          </p:txBody>
        </p:sp>
        <p:sp>
          <p:nvSpPr>
            <p:cNvPr id="1280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1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3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4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285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6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7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88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</p:grpSp>
      <p:sp>
        <p:nvSpPr>
          <p:cNvPr id="1290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9" grpId="1"/>
      <p:bldP build="whole" bldLvl="1" animBg="1" rev="0" advAuto="0" spid="1275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93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REPRODUCIBLE ANALYSIS</a:t>
            </a:r>
          </a:p>
        </p:txBody>
      </p:sp>
      <p:grpSp>
        <p:nvGrpSpPr>
          <p:cNvPr id="1298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4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5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96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01" r="0" b="0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299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300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301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303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04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07" name="Group"/>
          <p:cNvGrpSpPr/>
          <p:nvPr/>
        </p:nvGrpSpPr>
        <p:grpSpPr>
          <a:xfrm>
            <a:off x="10749115" y="1759541"/>
            <a:ext cx="4054573" cy="1373519"/>
            <a:chOff x="0" y="0"/>
            <a:chExt cx="4054571" cy="1373517"/>
          </a:xfrm>
        </p:grpSpPr>
        <p:sp>
          <p:nvSpPr>
            <p:cNvPr id="1308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fill="norm" stroke="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09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fill="norm" stroke="1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12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3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17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4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 CHEAT SHEET </a:t>
              </a:r>
            </a:p>
          </p:txBody>
        </p:sp>
        <p:sp>
          <p:nvSpPr>
            <p:cNvPr id="1315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https://rstudio.com/wp-content/uploads/2016/03/rmarkdown-cheatsheet-2.0.pdf</a:t>
              </a:r>
            </a:p>
          </p:txBody>
        </p:sp>
        <p:sp>
          <p:nvSpPr>
            <p:cNvPr id="1316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318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319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320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321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22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23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Begin .Rmd:</a:t>
            </a:r>
          </a:p>
        </p:txBody>
      </p:sp>
      <p:sp>
        <p:nvSpPr>
          <p:cNvPr id="1324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Chunk:</a:t>
            </a:r>
          </a:p>
        </p:txBody>
      </p:sp>
      <p:sp>
        <p:nvSpPr>
          <p:cNvPr id="1325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6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Figure Options:</a:t>
            </a:r>
          </a:p>
        </p:txBody>
      </p:sp>
      <p:sp>
        <p:nvSpPr>
          <p:cNvPr id="1327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Options:</a:t>
            </a:r>
          </a:p>
        </p:txBody>
      </p:sp>
      <p:sp>
        <p:nvSpPr>
          <p:cNvPr id="1328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Header:</a:t>
            </a:r>
          </a:p>
        </p:txBody>
      </p:sp>
      <p:sp>
        <p:nvSpPr>
          <p:cNvPr id="1329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0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1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2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1333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4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5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6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Global Option:</a:t>
            </a:r>
          </a:p>
        </p:txBody>
      </p:sp>
      <p:sp>
        <p:nvSpPr>
          <p:cNvPr id="1337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38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39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0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341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2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3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  <p:sp>
        <p:nvSpPr>
          <p:cNvPr id="1344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Lists:</a:t>
            </a:r>
          </a:p>
        </p:txBody>
      </p:sp>
      <p:sp>
        <p:nvSpPr>
          <p:cNvPr id="1345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lvl="1" marL="1352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346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47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53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EXERCISE 3</a:t>
              </a:r>
            </a:p>
          </p:txBody>
        </p:sp>
        <p:sp>
          <p:nvSpPr>
            <p:cNvPr id="1351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MARKDOWN</a:t>
              </a:r>
            </a:p>
          </p:txBody>
        </p:sp>
        <p:sp>
          <p:nvSpPr>
            <p:cNvPr id="1352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99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4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5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6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7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8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59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0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1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2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3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4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5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6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7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8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69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0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1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2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3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4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5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6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7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8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79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0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1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fill="norm" stroke="1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2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383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384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385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386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387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88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9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0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1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2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3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4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5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396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  <p:sp>
          <p:nvSpPr>
            <p:cNvPr id="1397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98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1400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1" name="Oval 23"/>
          <p:cNvSpPr/>
          <p:nvPr/>
        </p:nvSpPr>
        <p:spPr>
          <a:xfrm>
            <a:off x="13718454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2" name="Oval 23"/>
          <p:cNvSpPr/>
          <p:nvPr/>
        </p:nvSpPr>
        <p:spPr>
          <a:xfrm>
            <a:off x="13718454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3" name="Oval 23"/>
          <p:cNvSpPr/>
          <p:nvPr/>
        </p:nvSpPr>
        <p:spPr>
          <a:xfrm>
            <a:off x="13718454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4" name="Oval 23"/>
          <p:cNvSpPr/>
          <p:nvPr/>
        </p:nvSpPr>
        <p:spPr>
          <a:xfrm>
            <a:off x="13718454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5" name="Oval 23"/>
          <p:cNvSpPr/>
          <p:nvPr/>
        </p:nvSpPr>
        <p:spPr>
          <a:xfrm>
            <a:off x="13718454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6" name="Oval 23"/>
          <p:cNvSpPr/>
          <p:nvPr/>
        </p:nvSpPr>
        <p:spPr>
          <a:xfrm>
            <a:off x="12812521" y="83749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407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  <a:extLst/>
          </a:blip>
          <a:srcRect l="0" t="105" r="0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0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fill="norm" stroke="1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fill="norm" stroke="1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fill="norm" stroke="1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 invalidUrl="" action="" tgtFrame="" tooltip="" history="1" highlightClick="0" endSnd="0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 invalidUrl="" action="" tgtFrame="" tooltip="" history="1" highlightClick="0" endSnd="0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b="1" sz="2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 invalidUrl="" action="" tgtFrame="" tooltip="" history="1" highlightClick="0" endSnd="0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>
            <a:extLst/>
          </a:blip>
          <a:srcRect l="0" t="0" r="0"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course is build on hands-on presentations (.R, .Rmd)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39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fill="norm" stroke="1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fill="norm" stroke="1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49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6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7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8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http://tutorials.iq.harvard.edu/R/Rgraphics/Rgraphics.html</a:t>
              </a:r>
            </a:p>
          </p:txBody>
        </p:sp>
      </p:grpSp>
      <p:sp>
        <p:nvSpPr>
          <p:cNvPr id="1450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458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1" name="Oval 12"/>
            <p:cNvSpPr/>
            <p:nvPr/>
          </p:nvSpPr>
          <p:spPr>
            <a:xfrm flipH="1" rot="5400000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57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2" name="Oval 25"/>
              <p:cNvSpPr/>
              <p:nvPr/>
            </p:nvSpPr>
            <p:spPr>
              <a:xfrm flipH="1" rot="5400000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53" name="Freeform 26"/>
              <p:cNvSpPr/>
              <p:nvPr/>
            </p:nvSpPr>
            <p:spPr>
              <a:xfrm flipH="1" rot="5400000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54" name="Oval 27"/>
              <p:cNvSpPr/>
              <p:nvPr/>
            </p:nvSpPr>
            <p:spPr>
              <a:xfrm flipH="1" rot="5400000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55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6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DATASET, SAMPLES &amp; OBSERVATIONS</a:t>
                </a:r>
              </a:p>
            </p:txBody>
          </p:sp>
        </p:grpSp>
      </p:grpSp>
      <p:grpSp>
        <p:nvGrpSpPr>
          <p:cNvPr id="1466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59" name="Oval 22"/>
            <p:cNvSpPr/>
            <p:nvPr/>
          </p:nvSpPr>
          <p:spPr>
            <a:xfrm flipH="1" rot="5400000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65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0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4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1" name="Freeform 20"/>
                <p:cNvSpPr/>
                <p:nvPr/>
              </p:nvSpPr>
              <p:spPr>
                <a:xfrm flipH="1" rot="5400000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462" name="Oval 21"/>
                <p:cNvSpPr/>
                <p:nvPr/>
              </p:nvSpPr>
              <p:spPr>
                <a:xfrm flipH="1" rot="5400000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463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3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7" name="Oval 9"/>
            <p:cNvSpPr/>
            <p:nvPr/>
          </p:nvSpPr>
          <p:spPr>
            <a:xfrm flipH="1" rot="5400000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72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68" name="Freeform 23"/>
              <p:cNvSpPr/>
              <p:nvPr/>
            </p:nvSpPr>
            <p:spPr>
              <a:xfrm flipH="1" rot="5400000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69" name="Oval 24"/>
              <p:cNvSpPr/>
              <p:nvPr/>
            </p:nvSpPr>
            <p:spPr>
              <a:xfrm flipH="1" rot="5400000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0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1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COLOR BY GROUP</a:t>
                </a:r>
              </a:p>
            </p:txBody>
          </p:sp>
        </p:grpSp>
      </p:grpSp>
      <p:grpSp>
        <p:nvGrpSpPr>
          <p:cNvPr id="1480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4" name="Oval 19"/>
            <p:cNvSpPr/>
            <p:nvPr/>
          </p:nvSpPr>
          <p:spPr>
            <a:xfrm flipH="1" rot="5400000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79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5" name="Freeform 20"/>
              <p:cNvSpPr/>
              <p:nvPr/>
            </p:nvSpPr>
            <p:spPr>
              <a:xfrm flipH="1" rot="5400000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6" name="Oval 21"/>
              <p:cNvSpPr/>
              <p:nvPr/>
            </p:nvSpPr>
            <p:spPr>
              <a:xfrm flipH="1" rot="5400000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7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78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TITLE AND LEGEND</a:t>
                </a:r>
              </a:p>
            </p:txBody>
          </p:sp>
        </p:grpSp>
      </p:grpSp>
      <p:grpSp>
        <p:nvGrpSpPr>
          <p:cNvPr id="1487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1" name="Oval 6"/>
            <p:cNvSpPr/>
            <p:nvPr/>
          </p:nvSpPr>
          <p:spPr>
            <a:xfrm flipH="1" rot="5400000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86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2" name="Freeform 20"/>
              <p:cNvSpPr/>
              <p:nvPr/>
            </p:nvSpPr>
            <p:spPr>
              <a:xfrm flipH="1" rot="5400000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83" name="Oval 21"/>
              <p:cNvSpPr/>
              <p:nvPr/>
            </p:nvSpPr>
            <p:spPr>
              <a:xfrm flipH="1" rot="5400000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84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5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CUSTOM COLORS</a:t>
                </a:r>
              </a:p>
            </p:txBody>
          </p:sp>
        </p:grpSp>
      </p:grpSp>
      <p:grpSp>
        <p:nvGrpSpPr>
          <p:cNvPr id="1492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88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89" name="Oval 21"/>
            <p:cNvSpPr/>
            <p:nvPr/>
          </p:nvSpPr>
          <p:spPr>
            <a:xfrm flipH="1" rot="5400000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0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+ theme_minimal()</a:t>
              </a:r>
            </a:p>
          </p:txBody>
        </p:sp>
        <p:sp>
          <p:nvSpPr>
            <p:cNvPr id="1491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BACKGROUND</a:t>
              </a:r>
            </a:p>
          </p:txBody>
        </p:sp>
      </p:grpSp>
      <p:sp>
        <p:nvSpPr>
          <p:cNvPr id="1493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94" name="plot1.pdf" descr="plot1.pdf"/>
          <p:cNvPicPr>
            <a:picLocks noChangeAspect="0"/>
          </p:cNvPicPr>
          <p:nvPr/>
        </p:nvPicPr>
        <p:blipFill>
          <a:blip r:embed="rId3">
            <a:extLst/>
          </a:blip>
          <a:srcRect l="2080" t="0" r="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plot2.pdf" descr="plot2.pdf"/>
          <p:cNvPicPr>
            <a:picLocks noChangeAspect="0"/>
          </p:cNvPicPr>
          <p:nvPr/>
        </p:nvPicPr>
        <p:blipFill>
          <a:blip r:embed="rId4">
            <a:extLst/>
          </a:blip>
          <a:srcRect l="2494" t="0" r="0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8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6" name="plot3.pdf" descr="plot3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2388" t="0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7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01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499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00" name="plot5.pdf" descr="plot5.pdf"/>
            <p:cNvPicPr>
              <a:picLocks noChangeAspect="0"/>
            </p:cNvPicPr>
            <p:nvPr/>
          </p:nvPicPr>
          <p:blipFill>
            <a:blip r:embed="rId6">
              <a:extLst/>
            </a:blip>
            <a:srcRect l="2454" t="0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6" grpId="2"/>
      <p:bldP build="whole" bldLvl="1" animBg="1" rev="0" advAuto="0" spid="1501" grpId="9"/>
      <p:bldP build="whole" bldLvl="1" animBg="1" rev="0" advAuto="0" spid="1480" grpId="5"/>
      <p:bldP build="whole" bldLvl="1" animBg="1" rev="0" advAuto="0" spid="1473" grpId="3"/>
      <p:bldP build="whole" bldLvl="1" animBg="1" rev="0" advAuto="0" spid="1487" grpId="7"/>
      <p:bldP build="whole" bldLvl="1" animBg="1" rev="0" advAuto="0" spid="1498" grpId="6"/>
      <p:bldP build="whole" bldLvl="1" animBg="1" rev="0" advAuto="0" spid="1492" grpId="8"/>
      <p:bldP build="whole" bldLvl="1" animBg="1" rev="0" advAuto="0" spid="1458" grpId="1"/>
      <p:bldP build="whole" bldLvl="1" animBg="1" rev="0" advAuto="0" spid="1495" grpId="4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06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7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11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08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BASIC STRUCTURE </a:t>
              </a:r>
            </a:p>
          </p:txBody>
        </p:sp>
        <p:sp>
          <p:nvSpPr>
            <p:cNvPr id="1509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7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2" name="Oval 12"/>
              <p:cNvSpPr/>
              <p:nvPr/>
            </p:nvSpPr>
            <p:spPr>
              <a:xfrm flipH="1" rot="5400000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16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3" name="Oval 25"/>
                <p:cNvSpPr/>
                <p:nvPr/>
              </p:nvSpPr>
              <p:spPr>
                <a:xfrm flipH="1" rot="5400000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14" name="Freeform 26"/>
                <p:cNvSpPr/>
                <p:nvPr/>
              </p:nvSpPr>
              <p:spPr>
                <a:xfrm flipH="1" rot="5400000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15" name="Oval 27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18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6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4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0" name="Oval 22"/>
              <p:cNvSpPr/>
              <p:nvPr/>
            </p:nvSpPr>
            <p:spPr>
              <a:xfrm flipH="1" rot="5400000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23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1" name="Freeform 20"/>
                <p:cNvSpPr/>
                <p:nvPr/>
              </p:nvSpPr>
              <p:spPr>
                <a:xfrm flipH="1" rot="5400000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22" name="Oval 21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25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3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1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7" name="Oval 9"/>
              <p:cNvSpPr/>
              <p:nvPr/>
            </p:nvSpPr>
            <p:spPr>
              <a:xfrm flipH="1" rot="5400000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30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8" name="Freeform 23"/>
                <p:cNvSpPr/>
                <p:nvPr/>
              </p:nvSpPr>
              <p:spPr>
                <a:xfrm flipH="1" rot="5400000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29" name="Oval 24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32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0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38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4" name="Oval 19"/>
              <p:cNvSpPr/>
              <p:nvPr/>
            </p:nvSpPr>
            <p:spPr>
              <a:xfrm flipH="1" rot="5400000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37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5" name="Freeform 20"/>
                <p:cNvSpPr/>
                <p:nvPr/>
              </p:nvSpPr>
              <p:spPr>
                <a:xfrm flipH="1" rot="5400000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36" name="Oval 21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39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7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5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1" name="Oval 6"/>
              <p:cNvSpPr/>
              <p:nvPr/>
            </p:nvSpPr>
            <p:spPr>
              <a:xfrm flipH="1" rot="5400000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grpSp>
            <p:nvGrpSpPr>
              <p:cNvPr id="1544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2" name="Freeform 20"/>
                <p:cNvSpPr/>
                <p:nvPr/>
              </p:nvSpPr>
              <p:spPr>
                <a:xfrm flipH="1" rot="5400000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43" name="Oval 21"/>
                <p:cNvSpPr/>
                <p:nvPr/>
              </p:nvSpPr>
              <p:spPr>
                <a:xfrm flipH="1" rot="5400000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1546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2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0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48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49" name="Oval 21"/>
              <p:cNvSpPr/>
              <p:nvPr/>
            </p:nvSpPr>
            <p:spPr>
              <a:xfrm flipH="1" rot="5400000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551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3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{</a:t>
            </a:r>
          </a:p>
        </p:txBody>
      </p:sp>
      <p:pic>
        <p:nvPicPr>
          <p:cNvPr id="155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6" name="Table 1"/>
          <p:cNvGraphicFramePr/>
          <p:nvPr/>
        </p:nvGraphicFramePr>
        <p:xfrm>
          <a:off x="1981200" y="5041900"/>
          <a:ext cx="6350000" cy="217041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{8F44A2F1-9E1F-4B54-A3A2-5F16C0AD49E2}</a:tableStyleId>
              </a:tblPr>
              <a:tblGrid>
                <a:gridCol w="1280003"/>
                <a:gridCol w="1024236"/>
                <a:gridCol w="1629336"/>
                <a:gridCol w="1864040"/>
                <a:gridCol w="1249327"/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anchor="t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anchorCtr="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57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ggplot(my_wine, aes(…))</a:t>
            </a:r>
          </a:p>
        </p:txBody>
      </p:sp>
      <p:sp>
        <p:nvSpPr>
          <p:cNvPr id="1558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ggplot(my_wine, aes(x = Type, y = Alc)) </a:t>
            </a:r>
          </a:p>
        </p:txBody>
      </p:sp>
      <p:sp>
        <p:nvSpPr>
          <p:cNvPr id="1559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0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2" grpId="6"/>
      <p:bldP build="whole" bldLvl="1" animBg="1" rev="0" advAuto="0" spid="1540" grpId="4"/>
      <p:bldP build="whole" bldLvl="1" animBg="1" rev="0" advAuto="0" spid="1558" grpId="8"/>
      <p:bldP build="whole" bldLvl="1" animBg="1" rev="0" advAuto="0" spid="1558" grpId="9"/>
      <p:bldP build="whole" bldLvl="1" animBg="1" rev="0" advAuto="0" spid="1533" grpId="3"/>
      <p:bldP build="whole" bldLvl="1" animBg="1" rev="0" advAuto="0" spid="1559" grpId="10"/>
      <p:bldP build="whole" bldLvl="1" animBg="1" rev="0" advAuto="0" spid="1559" grpId="11"/>
      <p:bldP build="whole" bldLvl="1" animBg="1" rev="0" advAuto="0" spid="1560" grpId="12"/>
      <p:bldP build="whole" bldLvl="1" animBg="1" rev="0" advAuto="0" spid="1526" grpId="2"/>
      <p:bldP build="whole" bldLvl="1" animBg="1" rev="0" advAuto="0" spid="1547" grpId="5"/>
      <p:bldP build="whole" bldLvl="1" animBg="1" rev="0" advAuto="0" spid="1555" grpId="13"/>
      <p:bldP build="whole" bldLvl="1" animBg="1" rev="0" advAuto="0" spid="1519" grpId="1"/>
      <p:bldP build="whole" bldLvl="1" animBg="1" rev="0" advAuto="0" spid="1557" grpId="7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75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568" name="Oval 12"/>
            <p:cNvSpPr/>
            <p:nvPr/>
          </p:nvSpPr>
          <p:spPr>
            <a:xfrm flipH="1" rot="5400000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569" name="Oval 25"/>
              <p:cNvSpPr/>
              <p:nvPr/>
            </p:nvSpPr>
            <p:spPr>
              <a:xfrm flipH="1" rot="5400000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70" name="Freeform 26"/>
              <p:cNvSpPr/>
              <p:nvPr/>
            </p:nvSpPr>
            <p:spPr>
              <a:xfrm flipH="1" rot="5400000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71" name="Oval 27"/>
              <p:cNvSpPr/>
              <p:nvPr/>
            </p:nvSpPr>
            <p:spPr>
              <a:xfrm flipH="1" rot="5400000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576" name="Oval 22"/>
            <p:cNvSpPr/>
            <p:nvPr/>
          </p:nvSpPr>
          <p:spPr>
            <a:xfrm flipH="1" rot="5400000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flipH="1" rot="5400000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flipH="1" rot="5400000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584" name="Oval 9"/>
            <p:cNvSpPr/>
            <p:nvPr/>
          </p:nvSpPr>
          <p:spPr>
            <a:xfrm flipH="1" rot="5400000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585" name="Freeform 23"/>
              <p:cNvSpPr/>
              <p:nvPr/>
            </p:nvSpPr>
            <p:spPr>
              <a:xfrm flipH="1" rot="5400000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86" name="Oval 24"/>
              <p:cNvSpPr/>
              <p:nvPr/>
            </p:nvSpPr>
            <p:spPr>
              <a:xfrm flipH="1" rot="5400000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aes(x=Sample, y=Measure, fill=Sample))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591" name="Oval 19"/>
            <p:cNvSpPr/>
            <p:nvPr/>
          </p:nvSpPr>
          <p:spPr>
            <a:xfrm flipH="1" rot="5400000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592" name="Freeform 20"/>
              <p:cNvSpPr/>
              <p:nvPr/>
            </p:nvSpPr>
            <p:spPr>
              <a:xfrm flipH="1" rot="5400000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93" name="Oval 21"/>
              <p:cNvSpPr/>
              <p:nvPr/>
            </p:nvSpPr>
            <p:spPr>
              <a:xfrm flipH="1" rot="5400000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598" name="Oval 6"/>
            <p:cNvSpPr/>
            <p:nvPr/>
          </p:nvSpPr>
          <p:spPr>
            <a:xfrm flipH="1" rot="5400000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599" name="Freeform 20"/>
              <p:cNvSpPr/>
              <p:nvPr/>
            </p:nvSpPr>
            <p:spPr>
              <a:xfrm flipH="1" rot="5400000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600" name="Oval 21"/>
              <p:cNvSpPr/>
              <p:nvPr/>
            </p:nvSpPr>
            <p:spPr>
              <a:xfrm flipH="1" rot="5400000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06" name="Oval 21"/>
            <p:cNvSpPr/>
            <p:nvPr/>
          </p:nvSpPr>
          <p:spPr>
            <a:xfrm flipH="1" rot="5400000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+ theme_minimal()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BACKGROUND</a:t>
              </a:r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11" name="plot1.pdf" descr="plot1.pdf"/>
          <p:cNvPicPr>
            <a:picLocks noChangeAspect="0"/>
          </p:cNvPicPr>
          <p:nvPr/>
        </p:nvPicPr>
        <p:blipFill>
          <a:blip r:embed="rId3">
            <a:extLst/>
          </a:blip>
          <a:srcRect l="2080" t="0" r="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2" name="plot2.pdf" descr="plot2.pdf"/>
          <p:cNvPicPr>
            <a:picLocks noChangeAspect="0"/>
          </p:cNvPicPr>
          <p:nvPr/>
        </p:nvPicPr>
        <p:blipFill>
          <a:blip r:embed="rId4">
            <a:extLst/>
          </a:blip>
          <a:srcRect l="2494" t="0" r="0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5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613" name="plot3.pdf" descr="plot3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2388" t="0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4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618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616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17" name="plot5.pdf" descr="plot5.pdf"/>
            <p:cNvPicPr>
              <a:picLocks noChangeAspect="0"/>
            </p:cNvPicPr>
            <p:nvPr/>
          </p:nvPicPr>
          <p:blipFill>
            <a:blip r:embed="rId6">
              <a:extLst/>
            </a:blip>
            <a:srcRect l="2454" t="0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5" grpId="6"/>
      <p:bldP build="whole" bldLvl="1" animBg="1" rev="0" advAuto="0" spid="1583" grpId="2"/>
      <p:bldP build="whole" bldLvl="1" animBg="1" rev="0" advAuto="0" spid="1597" grpId="5"/>
      <p:bldP build="whole" bldLvl="1" animBg="1" rev="0" advAuto="0" spid="1604" grpId="7"/>
      <p:bldP build="whole" bldLvl="1" animBg="1" rev="0" advAuto="0" spid="1575" grpId="1"/>
      <p:bldP build="whole" bldLvl="1" animBg="1" rev="0" advAuto="0" spid="1609" grpId="8"/>
      <p:bldP build="whole" bldLvl="1" animBg="1" rev="0" advAuto="0" spid="1618" grpId="9"/>
      <p:bldP build="whole" bldLvl="1" animBg="1" rev="0" advAuto="0" spid="1590" grpId="3"/>
      <p:bldP build="whole" bldLvl="1" animBg="1" rev="0" advAuto="0" spid="1612" grpId="4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23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4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162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8909050"/>
            <a:ext cx="6616700" cy="397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49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14700" y="8934450"/>
            <a:ext cx="6540500" cy="3924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2" name="ggplot(my_wine,…"/>
          <p:cNvSpPr txBox="1"/>
          <p:nvPr/>
        </p:nvSpPr>
        <p:spPr>
          <a:xfrm>
            <a:off x="16111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y=Alc, fill=Country))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90914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geom_col(aes(fill=Country))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5" y="7122411"/>
            <a:ext cx="70332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aes(x=Type, y=Alc))</a:t>
            </a:r>
          </a:p>
          <a:p>
            <a:pPr>
              <a:buSzPct val="100000"/>
              <a:buChar char="+"/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geom_col(fill='green')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Geoms inherit the parameters from the ggplot they are added to:</a:t>
            </a:r>
            <a:endParaRPr sz="120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Things outside the aes are applied to everything!</a:t>
            </a: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40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1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9176350" cy="2407791"/>
            <a:chOff x="97444" y="0"/>
            <a:chExt cx="9176349" cy="2407789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ggplot(data = my.data, aes(x = x.var, y = y.var))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Grid Theme: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Labels: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89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686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687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</a:t>
              </a:r>
            </a:p>
          </p:txBody>
        </p:sp>
        <p:sp>
          <p:nvSpPr>
            <p:cNvPr id="1688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90" name="Oval 23"/>
          <p:cNvSpPr/>
          <p:nvPr/>
        </p:nvSpPr>
        <p:spPr>
          <a:xfrm>
            <a:off x="14526776" y="7618358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1" name="Oval 23"/>
          <p:cNvSpPr/>
          <p:nvPr/>
        </p:nvSpPr>
        <p:spPr>
          <a:xfrm>
            <a:off x="14526776" y="805813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2" name="Oval 23"/>
          <p:cNvSpPr/>
          <p:nvPr/>
        </p:nvSpPr>
        <p:spPr>
          <a:xfrm>
            <a:off x="14526776" y="8519359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3" name="Oval 23"/>
          <p:cNvSpPr/>
          <p:nvPr/>
        </p:nvSpPr>
        <p:spPr>
          <a:xfrm>
            <a:off x="14526776" y="897857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4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5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6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7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8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99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0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1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2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3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4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5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6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7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8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09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0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1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2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3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4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5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6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7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18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19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720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721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722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723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733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724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5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6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7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8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9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0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1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732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  <p:sp>
        <p:nvSpPr>
          <p:cNvPr id="1734" name="ggplot2…"/>
          <p:cNvSpPr txBox="1"/>
          <p:nvPr/>
        </p:nvSpPr>
        <p:spPr>
          <a:xfrm>
            <a:off x="13849021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735" name="Oval 23"/>
          <p:cNvSpPr/>
          <p:nvPr/>
        </p:nvSpPr>
        <p:spPr>
          <a:xfrm>
            <a:off x="13555372" y="729723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36" name="Oval 23"/>
          <p:cNvSpPr/>
          <p:nvPr/>
        </p:nvSpPr>
        <p:spPr>
          <a:xfrm>
            <a:off x="13555372" y="9418784"/>
            <a:ext cx="155496" cy="155493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37" name="Oval 23"/>
          <p:cNvSpPr/>
          <p:nvPr/>
        </p:nvSpPr>
        <p:spPr>
          <a:xfrm>
            <a:off x="13555372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738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 invalidUrl="" action="" tgtFrame="" tooltip="" history="1" highlightClick="0" endSnd="0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>
            <a:extLst/>
          </a:blip>
          <a:srcRect l="11902" t="0" r="0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flipH="1" rot="10800000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775" name="Freeform 8"/>
            <p:cNvSpPr/>
            <p:nvPr/>
          </p:nvSpPr>
          <p:spPr>
            <a:xfrm flipH="1" rot="10800000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flipH="1" rot="10800000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flipH="1" rot="10800000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8" grpId="1"/>
      <p:bldP build="whole" bldLvl="1" animBg="1" rev="0" advAuto="0" spid="1782" grpId="2"/>
      <p:bldP build="whole" bldLvl="1" animBg="1" rev="0" advAuto="0" spid="1786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11" name="Oval 16"/>
          <p:cNvSpPr/>
          <p:nvPr/>
        </p:nvSpPr>
        <p:spPr>
          <a:xfrm flipH="1" rot="5400000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2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>
            <a:extLst/>
          </a:blip>
          <a:srcRect l="0" t="8752" r="0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>
            <a:extLst/>
          </a:blip>
          <a:srcRect l="19452" t="0" r="0" b="0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just">
              <a:lnSpc>
                <a:spcPct val="12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>
            <a:extLst/>
          </a:blip>
          <a:srcRect l="11902" t="0" r="0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 invalidUrl="" action="" tgtFrame="" tooltip="" history="1" highlightClick="0" endSnd="0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5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4">
            <a:extLst/>
          </a:blip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flipH="1" rot="20760000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5" name="Triangle"/>
          <p:cNvSpPr/>
          <p:nvPr/>
        </p:nvSpPr>
        <p:spPr>
          <a:xfrm flipH="1" rot="20760000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5">
            <a:extLst/>
          </a:blip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6">
            <a:extLst/>
          </a:blip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7">
            <a:extLst/>
          </a:blip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8">
            <a:extLst/>
          </a:blip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9">
            <a:extLst/>
          </a:blip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" name="Rounded Rectangle"/>
            <p:cNvSpPr/>
            <p:nvPr/>
          </p:nvSpPr>
          <p:spPr>
            <a:xfrm flipH="1" rot="2700000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" name="Rounded Rectangle"/>
            <p:cNvSpPr/>
            <p:nvPr/>
          </p:nvSpPr>
          <p:spPr>
            <a:xfrm flipH="1" rot="18900000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84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5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anova(model2, model1)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pc="-96"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3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69" name="Freeform 16"/>
          <p:cNvSpPr/>
          <p:nvPr/>
        </p:nvSpPr>
        <p:spPr>
          <a:xfrm flipH="1" rot="10800000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9643" t="0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2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1000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  <a:extLst/>
          </a:blip>
          <a:srcRect l="0" t="105" r="0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2998449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 invalidUrl="" action="" tgtFrame="" tooltip="" history="1" highlightClick="0" endSnd="0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 invalidUrl="" action="" tgtFrame="" tooltip="" history="1" highlightClick="0" endSnd="0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>
            <a:extLst/>
          </a:blip>
          <a:srcRect l="13247" t="9011" r="0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>
            <a:extLst/>
          </a:blip>
          <a:srcRect l="18656" t="0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 invalidUrl="" action="" tgtFrame="" tooltip="" history="1" highlightClick="0" endSnd="0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 invalidUrl="" action="" tgtFrame="" tooltip="" history="1" highlightClick="0" endSnd="0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 invalidUrl="" action="" tgtFrame="" tooltip="" history="1" highlightClick="0" endSnd="0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 invalidUrl="" action="" tgtFrame="" tooltip="" history="1" highlightClick="0" endSnd="0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 invalidUrl="" action="" tgtFrame="" tooltip="" history="1" highlightClick="0" endSnd="0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 invalidUrl="" action="" tgtFrame="" tooltip="" history="1" highlightClick="0" endSnd="0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>
            <a:extLst/>
          </a:blip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10985" t="8412" r="0" b="0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32" t="0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0" t="8213" r="0" b="0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0" t="0" r="0"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l="12840" t="3444" r="0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>
            <a:extLst/>
          </a:blip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 invalidUrl="" action="" tgtFrame="" tooltip="" history="1" highlightClick="0" endSnd="0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7006" t="0" r="0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165" t="0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978" t="0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8898" t="0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0"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0" t="0" r="0"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7079" t="0" r="0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3259" t="0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 invalidUrl="" action="" tgtFrame="" tooltip="" history="1" highlightClick="0" endSnd="0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>
            <a:extLst/>
          </a:blip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0" t="0"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29625" t="82186" r="35235" b="0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0"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>
            <a:extLst/>
          </a:blip>
          <a:srcRect l="0" t="8826" r="0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>
            <a:extLst/>
          </a:blip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 invalidUrl="" action="" tgtFrame="" tooltip="" history="1" highlightClick="0" endSnd="0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>
            <a:extLst/>
          </a:blip>
          <a:srcRect l="0" t="25610" r="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 invalidUrl="" action="" tgtFrame="" tooltip="" history="1" highlightClick="0" endSnd="0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 invalidUrl="" action="" tgtFrame="" tooltip="" history="1" highlightClick="0" endSnd="0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 invalidUrl="" action="" tgtFrame="" tooltip="" history="1" highlightClick="0" endSnd="0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>
            <a:extLst/>
          </a:blip>
          <a:srcRect l="0" t="6587" r="0" b="0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98" name="view_follow.gif" descr="view_follow.gif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>
            <a:extLst/>
          </a:blip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  <a:extLst/>
          </a:blip>
          <a:srcRect l="0"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  <a:extLst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3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0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1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84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fill="norm" stroke="1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5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fill="norm" stroke="1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6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fill="norm" stroke="1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7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fill="norm" stroke="1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8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fill="norm" stroke="1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89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fill="norm" stroke="1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0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fill="norm" stroke="1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1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fill="norm" stroke="1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2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fill="norm" stroke="1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3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fill="norm" stroke="1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4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5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6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97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98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99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0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1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2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3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4" name="Shape"/>
          <p:cNvSpPr/>
          <p:nvPr/>
        </p:nvSpPr>
        <p:spPr>
          <a:xfrm flipH="1" rot="16200000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5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COMMUNITY</a:t>
            </a:r>
          </a:p>
        </p:txBody>
      </p:sp>
      <p:sp>
        <p:nvSpPr>
          <p:cNvPr id="206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FLEXIBLE</a:t>
            </a:r>
          </a:p>
        </p:txBody>
      </p:sp>
      <p:sp>
        <p:nvSpPr>
          <p:cNvPr id="207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208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 SOURCE</a:t>
            </a:r>
          </a:p>
        </p:txBody>
      </p:sp>
      <p:sp>
        <p:nvSpPr>
          <p:cNvPr id="209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lvl="1" marL="91417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0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1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2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EASY 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</a:p>
        </p:txBody>
      </p:sp>
      <p:grpSp>
        <p:nvGrpSpPr>
          <p:cNvPr id="218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5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16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COMPARISON</a:t>
              </a:r>
            </a:p>
          </p:txBody>
        </p:sp>
        <p:sp>
          <p:nvSpPr>
            <p:cNvPr id="217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19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0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1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2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3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27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4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5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6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7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2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2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  <p:grpSp>
          <p:nvGrpSpPr>
            <p:cNvPr id="247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3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</p:grpSp>
      <p:pic>
        <p:nvPicPr>
          <p:cNvPr id="249" name="excel-3-xxl.png" descr="excel-3-xx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0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1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Big Dataset</a:t>
              </a:r>
            </a:p>
          </p:txBody>
        </p:sp>
      </p:grpSp>
      <p:sp>
        <p:nvSpPr>
          <p:cNvPr id="253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256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4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5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Plotting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7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58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0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1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3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6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7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Wrangling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69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0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2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3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Analysis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5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278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Max: 1000000 rows and 16000 cols</a:t>
            </a:r>
          </a:p>
        </p:txBody>
      </p:sp>
      <p:sp>
        <p:nvSpPr>
          <p:cNvPr id="279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Upper limit of an object in R is 2^31 </a:t>
            </a:r>
          </a:p>
        </p:txBody>
      </p:sp>
      <p:sp>
        <p:nvSpPr>
          <p:cNvPr id="280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Super flexible, almost everything </a:t>
            </a:r>
          </a:p>
        </p:txBody>
      </p:sp>
      <p:sp>
        <p:nvSpPr>
          <p:cNvPr id="281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Limited to some operations</a:t>
            </a:r>
          </a:p>
        </p:txBody>
      </p:sp>
      <p:sp>
        <p:nvSpPr>
          <p:cNvPr id="282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Stats/bioinf., etc. different fields</a:t>
            </a:r>
          </a:p>
        </p:txBody>
      </p:sp>
      <p:sp>
        <p:nvSpPr>
          <p:cNvPr id="283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Some Stats, mostly math</a:t>
            </a:r>
          </a:p>
        </p:txBody>
      </p:sp>
      <p:sp>
        <p:nvSpPr>
          <p:cNvPr id="284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Highly customised plots</a:t>
            </a:r>
          </a:p>
        </p:txBody>
      </p:sp>
      <p:sp>
        <p:nvSpPr>
          <p:cNvPr id="285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Okay for the basics</a:t>
            </a:r>
          </a:p>
        </p:txBody>
      </p:sp>
      <p:sp>
        <p:nvSpPr>
          <p:cNvPr id="286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Markdown, Git, shiny, etc.</a:t>
            </a:r>
          </a:p>
        </p:txBody>
      </p:sp>
      <p:sp>
        <p:nvSpPr>
          <p:cNvPr id="287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Cells are mutable - ‘bad’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9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Great for small/medium data</a:t>
            </a:r>
          </a:p>
        </p:txBody>
      </p:sp>
      <p:sp>
        <p:nvSpPr>
          <p:cNvPr id="290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Especially great for big data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1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4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95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Quick Overview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7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2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0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5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3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11"/>
      <p:bldP build="whole" bldLvl="1" animBg="1" rev="0" advAuto="0" spid="274" grpId="9"/>
      <p:bldP build="whole" bldLvl="1" animBg="1" rev="0" advAuto="0" spid="271" grpId="6"/>
      <p:bldP build="whole" bldLvl="1" animBg="1" rev="0" advAuto="0" spid="262" grpId="19"/>
      <p:bldP build="whole" bldLvl="1" animBg="1" rev="0" advAuto="0" spid="289" grpId="27"/>
      <p:bldP build="whole" bldLvl="1" animBg="1" rev="0" advAuto="0" spid="259" grpId="15"/>
      <p:bldP build="whole" bldLvl="1" animBg="1" rev="0" advAuto="0" spid="284" grpId="17"/>
      <p:bldP build="whole" bldLvl="1" animBg="1" rev="0" advAuto="0" spid="280" grpId="8"/>
      <p:bldP build="whole" bldLvl="1" animBg="1" rev="0" advAuto="0" spid="285" grpId="18"/>
      <p:bldP build="whole" bldLvl="1" animBg="1" rev="0" advAuto="0" spid="286" grpId="22"/>
      <p:bldP build="whole" bldLvl="1" animBg="1" rev="0" advAuto="0" spid="283" grpId="12"/>
      <p:bldP build="whole" bldLvl="1" animBg="1" rev="0" advAuto="0" spid="282" grpId="13"/>
      <p:bldP build="whole" bldLvl="1" animBg="1" rev="0" advAuto="0" spid="296" grpId="23"/>
      <p:bldP build="whole" bldLvl="1" animBg="1" rev="0" advAuto="0" spid="287" grpId="21"/>
      <p:bldP build="whole" bldLvl="1" animBg="1" rev="0" advAuto="0" spid="299" grpId="24"/>
      <p:bldP build="whole" bldLvl="1" animBg="1" rev="0" advAuto="0" spid="253" grpId="2"/>
      <p:bldP build="whole" bldLvl="1" animBg="1" rev="0" advAuto="0" spid="278" grpId="4"/>
      <p:bldP build="whole" bldLvl="1" animBg="1" rev="0" advAuto="0" spid="277" grpId="10"/>
      <p:bldP build="whole" bldLvl="1" animBg="1" rev="0" advAuto="0" spid="256" grpId="14"/>
      <p:bldP build="whole" bldLvl="1" animBg="1" rev="0" advAuto="0" spid="305" grpId="16"/>
      <p:bldP build="whole" bldLvl="1" animBg="1" rev="0" advAuto="0" spid="265" grpId="20"/>
      <p:bldP build="whole" bldLvl="1" animBg="1" rev="0" advAuto="0" spid="252" grpId="1"/>
      <p:bldP build="whole" bldLvl="1" animBg="1" rev="0" advAuto="0" spid="268" grpId="5"/>
      <p:bldP build="whole" bldLvl="1" animBg="1" rev="0" advAuto="0" spid="279" grpId="3"/>
      <p:bldP build="whole" bldLvl="1" animBg="1" rev="0" advAuto="0" spid="281" grpId="7"/>
      <p:bldP build="whole" bldLvl="1" animBg="1" rev="0" advAuto="0" spid="293" grpId="25"/>
      <p:bldP build="whole" bldLvl="1" animBg="1" rev="0" advAuto="0" spid="290" grpId="2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REPRODUCIBILITY</a:t>
            </a:r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fill="norm" stroke="1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3">
            <a:extLst/>
          </a:blip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5" name="rmarkdown.png" descr="rmarkdown.png"/>
          <p:cNvPicPr>
            <a:picLocks noChangeAspect="1"/>
          </p:cNvPicPr>
          <p:nvPr/>
        </p:nvPicPr>
        <p:blipFill>
          <a:blip r:embed="rId4">
            <a:extLst/>
          </a:blip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fill="norm" stroke="1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APPLIED STATISTICS IN R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5462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sp>
        <p:nvSpPr>
          <p:cNvPr id="363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5598690"/>
            <a:ext cx="3185242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1: </a:t>
            </a:r>
            <a:r>
              <a:rPr b="0"/>
              <a:t>Holst aud.</a:t>
            </a:r>
            <a:r>
              <a:rPr b="0" sz="120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2212019" y="5609479"/>
            <a:ext cx="3185242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2: </a:t>
            </a:r>
            <a:r>
              <a:rPr b="0"/>
              <a:t>Holst aud.</a:t>
            </a:r>
            <a:r>
              <a:rPr b="0" sz="1200"/>
              <a:t> </a:t>
            </a:r>
          </a:p>
        </p:txBody>
      </p:sp>
      <p:sp>
        <p:nvSpPr>
          <p:cNvPr id="366" name="DATES: 24-05 &amp; 27-05, 2024"/>
          <p:cNvSpPr txBox="1"/>
          <p:nvPr/>
        </p:nvSpPr>
        <p:spPr>
          <a:xfrm>
            <a:off x="1954847" y="4243043"/>
            <a:ext cx="5084177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24-05 &amp; 27-05, 2024</a:t>
            </a:r>
          </a:p>
        </p:txBody>
      </p:sp>
      <p:sp>
        <p:nvSpPr>
          <p:cNvPr id="367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15:15 -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2154947" y="6979736"/>
            <a:ext cx="7674903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Applied 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Applied 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Basic Data Analysis Exercise</a:t>
            </a:r>
            <a:r>
              <a:rPr sz="1200"/>
              <a:t> </a:t>
            </a:r>
            <a:endParaRPr sz="120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15:45 - Cool things in R &amp; Course Evaluation</a:t>
            </a:r>
          </a:p>
          <a:p>
            <a:pPr defTabSz="825500">
              <a:defRPr i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Data Science Networking &amp; Drinks</a:t>
            </a:r>
          </a:p>
        </p:txBody>
      </p:sp>
      <p:sp>
        <p:nvSpPr>
          <p:cNvPr id="370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fill="norm" stroke="1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fill="norm" stroke="1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fill="norm" stroke="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fill="norm" stroke="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fill="norm" stroke="1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fill="norm" stroke="1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fill="norm" stroke="1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fill="norm" stroke="1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fill="norm" stroke="1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fill="norm" stroke="1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fill="norm" stroke="1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93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